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Inter Light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Inter"/>
      <p:regular r:id="rId24"/>
      <p:bold r:id="rId25"/>
      <p:italic r:id="rId26"/>
      <p:boldItalic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gPcHf6pE/9Bxti/TfH8hmEqfGY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Int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ter-italic.fntdata"/><Relationship Id="rId25" Type="http://schemas.openxmlformats.org/officeDocument/2006/relationships/font" Target="fonts/Inter-bold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Int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font" Target="fonts/InterLight-bold.fntdata"/><Relationship Id="rId16" Type="http://schemas.openxmlformats.org/officeDocument/2006/relationships/font" Target="fonts/InterLight-regular.fntdata"/><Relationship Id="rId19" Type="http://schemas.openxmlformats.org/officeDocument/2006/relationships/font" Target="fonts/InterLight-boldItalic.fntdata"/><Relationship Id="rId18" Type="http://schemas.openxmlformats.org/officeDocument/2006/relationships/font" Target="fonts/Inter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855730c28_2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37855730c28_2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855730c28_2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37855730c28_2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855730c28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37855730c28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858da15a0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37858da15a0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858da15a0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37858da15a0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858da15a0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37858da15a0_0_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858da15a0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37858da15a0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7858da15a0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g37858da15a0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4e5932339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g374e5932339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858da15a0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37858da15a0_0_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only">
  <p:cSld name="Footer 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3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/Text Driven Title Dark" showMasterSp="0">
  <p:cSld name="3_Image/Text Driven Title Dar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9"/>
          <p:cNvSpPr txBox="1"/>
          <p:nvPr>
            <p:ph idx="1" type="body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66" name="Google Shape;66;p11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19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8" name="Google Shape;68;p119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69" name="Google Shape;69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1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age" id="71" name="Google Shape;7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ooter only">
  <p:cSld name="1_Footer 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0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d-Bar Data Header">
  <p:cSld name="2_Red-Bar Data 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2"/>
          <p:cNvSpPr/>
          <p:nvPr/>
        </p:nvSpPr>
        <p:spPr>
          <a:xfrm>
            <a:off x="-2900" y="-24266"/>
            <a:ext cx="9149800" cy="1798932"/>
          </a:xfrm>
          <a:prstGeom prst="rect">
            <a:avLst/>
          </a:prstGeom>
          <a:gradFill>
            <a:gsLst>
              <a:gs pos="0">
                <a:srgbClr val="E31937"/>
              </a:gs>
              <a:gs pos="52000">
                <a:srgbClr val="92101F"/>
              </a:gs>
              <a:gs pos="100000">
                <a:srgbClr val="410706"/>
              </a:gs>
            </a:gsLst>
            <a:lin ang="2700000" scaled="0"/>
          </a:gra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4B"/>
              </a:buClr>
              <a:buSzPts val="1238"/>
              <a:buFont typeface="Inter Light"/>
              <a:buNone/>
            </a:pPr>
            <a:r>
              <a:t/>
            </a:r>
            <a:endParaRPr b="0" i="0" sz="1238" u="none" cap="none" strike="noStrik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2"/>
          <p:cNvSpPr txBox="1"/>
          <p:nvPr>
            <p:ph idx="1" type="body"/>
          </p:nvPr>
        </p:nvSpPr>
        <p:spPr>
          <a:xfrm>
            <a:off x="428133" y="670526"/>
            <a:ext cx="8287735" cy="9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11885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8" name="Google Shape;78;p122"/>
          <p:cNvSpPr txBox="1"/>
          <p:nvPr>
            <p:ph idx="12" type="sldNum"/>
          </p:nvPr>
        </p:nvSpPr>
        <p:spPr>
          <a:xfrm>
            <a:off x="194873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0" spcFirstLastPara="1" rIns="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9" name="Google Shape;79;p122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22"/>
          <p:cNvSpPr txBox="1"/>
          <p:nvPr>
            <p:ph type="title"/>
          </p:nvPr>
        </p:nvSpPr>
        <p:spPr>
          <a:xfrm>
            <a:off x="428132" y="184964"/>
            <a:ext cx="8287735" cy="386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750"/>
              <a:buFont typeface="Inter Light"/>
              <a:buNone/>
              <a:defRPr b="0" i="1" sz="750" u="none" cap="none" strike="noStrike">
                <a:solidFill>
                  <a:srgbClr val="D5D5D5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ransition Slide - H1">
  <p:cSld name="2_Transition Slide - H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3"/>
          <p:cNvSpPr txBox="1"/>
          <p:nvPr>
            <p:ph idx="1" type="body"/>
          </p:nvPr>
        </p:nvSpPr>
        <p:spPr>
          <a:xfrm>
            <a:off x="411250" y="620791"/>
            <a:ext cx="8198187" cy="801565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83" name="Google Shape;83;p123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123"/>
          <p:cNvSpPr txBox="1"/>
          <p:nvPr>
            <p:ph idx="12" type="sldNum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ransition Slide -  H2">
  <p:cSld name="2_Transition Slide -  H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4"/>
          <p:cNvSpPr txBox="1"/>
          <p:nvPr>
            <p:ph idx="1" type="body"/>
          </p:nvPr>
        </p:nvSpPr>
        <p:spPr>
          <a:xfrm>
            <a:off x="411250" y="620791"/>
            <a:ext cx="8198187" cy="718465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1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87" name="Google Shape;87;p124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24"/>
          <p:cNvSpPr txBox="1"/>
          <p:nvPr>
            <p:ph idx="12" type="sldNum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Header">
  <p:cSld name="2_Basic 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5"/>
          <p:cNvSpPr txBox="1"/>
          <p:nvPr>
            <p:ph idx="1" type="body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1" name="Google Shape;91;p125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2" name="Google Shape;92;p125"/>
          <p:cNvSpPr txBox="1"/>
          <p:nvPr>
            <p:ph idx="3" type="body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93" name="Google Shape;93;p125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25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Header - Footer #/jpl" showMasterSp="0">
  <p:cSld name="2_Basic Header - Footer #/jpl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6"/>
          <p:cNvSpPr txBox="1"/>
          <p:nvPr>
            <p:ph idx="1" type="body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7" name="Google Shape;97;p126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8" name="Google Shape;98;p126"/>
          <p:cNvSpPr txBox="1"/>
          <p:nvPr>
            <p:ph idx="3" type="body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99" name="Google Shape;99;p126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26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101" name="Google Shape;101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Header cap/Title/Sub - white" showMasterSp="0">
  <p:cSld name="2_Basic Header cap/Title/Sub - whit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7"/>
          <p:cNvSpPr txBox="1"/>
          <p:nvPr>
            <p:ph idx="1" type="body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4" name="Google Shape;104;p127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5" name="Google Shape;105;p127"/>
          <p:cNvSpPr txBox="1"/>
          <p:nvPr>
            <p:ph idx="3" type="body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106" name="Google Shape;106;p12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27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108" name="Google Shape;108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/Text Driven Title Dark">
  <p:cSld name="4_Image/Text Driven Title Dar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8"/>
          <p:cNvSpPr txBox="1"/>
          <p:nvPr>
            <p:ph idx="1" type="body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1" name="Google Shape;111;p128"/>
          <p:cNvSpPr txBox="1"/>
          <p:nvPr>
            <p:ph idx="12" type="sldNum"/>
          </p:nvPr>
        </p:nvSpPr>
        <p:spPr>
          <a:xfrm>
            <a:off x="181165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0" spcFirstLastPara="1" rIns="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12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28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 - H1">
  <p:cSld name="Transition Slide - H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9"/>
          <p:cNvSpPr txBox="1"/>
          <p:nvPr>
            <p:ph idx="1" type="body"/>
          </p:nvPr>
        </p:nvSpPr>
        <p:spPr>
          <a:xfrm>
            <a:off x="411250" y="620791"/>
            <a:ext cx="8198187" cy="801565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13" name="Google Shape;13;p9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99"/>
          <p:cNvSpPr txBox="1"/>
          <p:nvPr>
            <p:ph idx="12" type="sldNum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9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9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/Text Driven Title Dark" showMasterSp="0">
  <p:cSld name="5_Image/Text Driven Title Dar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9"/>
          <p:cNvSpPr txBox="1"/>
          <p:nvPr>
            <p:ph idx="1" type="body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116" name="Google Shape;116;p129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29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8" name="Google Shape;118;p129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119" name="Google Shape;119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ooter only">
  <p:cSld name="2_Footer 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0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-Bar Data Header">
  <p:cSld name="Red-Bar Data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2"/>
          <p:cNvSpPr/>
          <p:nvPr/>
        </p:nvSpPr>
        <p:spPr>
          <a:xfrm>
            <a:off x="-2900" y="-24266"/>
            <a:ext cx="9149800" cy="1798932"/>
          </a:xfrm>
          <a:prstGeom prst="rect">
            <a:avLst/>
          </a:prstGeom>
          <a:gradFill>
            <a:gsLst>
              <a:gs pos="0">
                <a:srgbClr val="E31937"/>
              </a:gs>
              <a:gs pos="52000">
                <a:srgbClr val="92101F"/>
              </a:gs>
              <a:gs pos="100000">
                <a:srgbClr val="410706"/>
              </a:gs>
            </a:gsLst>
            <a:lin ang="2700000" scaled="0"/>
          </a:gra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24B"/>
              </a:buClr>
              <a:buSzPts val="1238"/>
              <a:buFont typeface="Inter Light"/>
              <a:buNone/>
            </a:pPr>
            <a:r>
              <a:t/>
            </a:r>
            <a:endParaRPr b="0" i="0" sz="1238" u="none" cap="none" strike="noStrike">
              <a:solidFill>
                <a:srgbClr val="D5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12"/>
          <p:cNvSpPr txBox="1"/>
          <p:nvPr>
            <p:ph idx="1" type="body"/>
          </p:nvPr>
        </p:nvSpPr>
        <p:spPr>
          <a:xfrm>
            <a:off x="428133" y="670526"/>
            <a:ext cx="8287735" cy="9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11885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0" name="Google Shape;20;p112"/>
          <p:cNvSpPr txBox="1"/>
          <p:nvPr>
            <p:ph idx="2" type="body"/>
          </p:nvPr>
        </p:nvSpPr>
        <p:spPr>
          <a:xfrm>
            <a:off x="428133" y="184964"/>
            <a:ext cx="2282145" cy="378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118850" lIns="0" spcFirstLastPara="1" rIns="0" wrap="square" tIns="11885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1" name="Google Shape;21;p112"/>
          <p:cNvSpPr txBox="1"/>
          <p:nvPr>
            <p:ph idx="12" type="sldNum"/>
          </p:nvPr>
        </p:nvSpPr>
        <p:spPr>
          <a:xfrm>
            <a:off x="194873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0" spcFirstLastPara="1" rIns="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112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Slide - H1">
  <p:cSld name="1_Transition Slide - H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3"/>
          <p:cNvSpPr txBox="1"/>
          <p:nvPr>
            <p:ph idx="1" type="body"/>
          </p:nvPr>
        </p:nvSpPr>
        <p:spPr>
          <a:xfrm>
            <a:off x="411250" y="620791"/>
            <a:ext cx="8198187" cy="801565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25" name="Google Shape;25;p113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13"/>
          <p:cNvSpPr txBox="1"/>
          <p:nvPr>
            <p:ph idx="12" type="sldNum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13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Slide -  H2">
  <p:cSld name="1_Transition Slide -  H2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4"/>
          <p:cNvSpPr txBox="1"/>
          <p:nvPr>
            <p:ph idx="1" type="body"/>
          </p:nvPr>
        </p:nvSpPr>
        <p:spPr>
          <a:xfrm>
            <a:off x="411250" y="620791"/>
            <a:ext cx="8198187" cy="718465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b="1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30" name="Google Shape;30;p114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114"/>
          <p:cNvSpPr txBox="1"/>
          <p:nvPr>
            <p:ph idx="12" type="sldNum"/>
          </p:nvPr>
        </p:nvSpPr>
        <p:spPr>
          <a:xfrm>
            <a:off x="181807" y="4822712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114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Header">
  <p:cSld name="1_Basic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5"/>
          <p:cNvSpPr txBox="1"/>
          <p:nvPr>
            <p:ph idx="1" type="body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5" name="Google Shape;35;p115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6" name="Google Shape;36;p115"/>
          <p:cNvSpPr txBox="1"/>
          <p:nvPr>
            <p:ph idx="3" type="body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37" name="Google Shape;37;p115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115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115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Header - Footer #/jpl" showMasterSp="0">
  <p:cSld name="1_Basic Header - Footer #/jpl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6"/>
          <p:cNvSpPr txBox="1"/>
          <p:nvPr>
            <p:ph idx="1" type="body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2" name="Google Shape;42;p116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43" name="Google Shape;43;p116"/>
          <p:cNvSpPr txBox="1"/>
          <p:nvPr>
            <p:ph idx="3" type="body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44" name="Google Shape;44;p116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16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46" name="Google Shape;46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116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age" id="48" name="Google Shape;4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Header cap/Title/Sub - white" showMasterSp="0">
  <p:cSld name="1_Basic Header cap/Title/Sub - whit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7"/>
          <p:cNvSpPr txBox="1"/>
          <p:nvPr>
            <p:ph idx="1" type="body"/>
          </p:nvPr>
        </p:nvSpPr>
        <p:spPr>
          <a:xfrm>
            <a:off x="411250" y="271780"/>
            <a:ext cx="8312722" cy="37202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1" name="Google Shape;51;p117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2" name="Google Shape;52;p117"/>
          <p:cNvSpPr txBox="1"/>
          <p:nvPr>
            <p:ph idx="3" type="body"/>
          </p:nvPr>
        </p:nvSpPr>
        <p:spPr>
          <a:xfrm>
            <a:off x="411250" y="1053061"/>
            <a:ext cx="82796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53" name="Google Shape;53;p11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117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55" name="Google Shape;5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17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age" id="57" name="Google Shape;5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/Text Driven Title Dark">
  <p:cSld name="2_Image/Text Driven Title Dar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8"/>
          <p:cNvSpPr txBox="1"/>
          <p:nvPr>
            <p:ph idx="1" type="body"/>
          </p:nvPr>
        </p:nvSpPr>
        <p:spPr>
          <a:xfrm>
            <a:off x="415639" y="271780"/>
            <a:ext cx="8312722" cy="25043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8"/>
              </a:spcBef>
              <a:spcAft>
                <a:spcPts val="0"/>
              </a:spcAft>
              <a:buClr>
                <a:srgbClr val="EF2737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EF273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" name="Google Shape;60;p118"/>
          <p:cNvSpPr txBox="1"/>
          <p:nvPr>
            <p:ph idx="12" type="sldNum"/>
          </p:nvPr>
        </p:nvSpPr>
        <p:spPr>
          <a:xfrm>
            <a:off x="181165" y="4815217"/>
            <a:ext cx="88166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0" spcFirstLastPara="1" rIns="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11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18"/>
          <p:cNvSpPr txBox="1"/>
          <p:nvPr>
            <p:ph idx="2" type="body"/>
          </p:nvPr>
        </p:nvSpPr>
        <p:spPr>
          <a:xfrm>
            <a:off x="411250" y="620791"/>
            <a:ext cx="8312722" cy="43410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0" spcFirstLastPara="1" rIns="0" wrap="square" tIns="1219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1879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1878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1878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1879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b="0" i="0" sz="93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1879" lvl="5" marL="2743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01879" lvl="6" marL="3200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01878" lvl="7" marL="3657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01878" lvl="8" marL="4114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b="0" i="0" sz="938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63" name="Google Shape;63;p118"/>
          <p:cNvCxnSpPr/>
          <p:nvPr/>
        </p:nvCxnSpPr>
        <p:spPr>
          <a:xfrm>
            <a:off x="411250" y="571500"/>
            <a:ext cx="487518" cy="0"/>
          </a:xfrm>
          <a:prstGeom prst="straightConnector1">
            <a:avLst/>
          </a:prstGeom>
          <a:noFill/>
          <a:ln cap="flat" cmpd="sng" w="19050">
            <a:solidFill>
              <a:srgbClr val="EF273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7"/>
          <p:cNvSpPr txBox="1"/>
          <p:nvPr/>
        </p:nvSpPr>
        <p:spPr>
          <a:xfrm>
            <a:off x="1732853" y="4859351"/>
            <a:ext cx="5669280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1937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rgbClr val="E31937"/>
                </a:solidFill>
                <a:latin typeface="Arial"/>
                <a:ea typeface="Arial"/>
                <a:cs typeface="Arial"/>
                <a:sym typeface="Arial"/>
              </a:rPr>
              <a:t>For required markings, please visit https://mh.jpl.nasa.gov</a:t>
            </a:r>
            <a:endParaRPr b="0" i="0" sz="500" u="none" cap="none" strike="noStrike">
              <a:solidFill>
                <a:srgbClr val="E31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97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  <a:defRPr b="0" i="0" sz="56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" id="8" name="Google Shape;8;p9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-40O_o_hSBKlgL7wpNKtYLVlm0tnJVfq/view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kg-kdd-bot.onrender.com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26" name="Google Shape;1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3945" y="4894530"/>
            <a:ext cx="305942" cy="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181807" y="4815217"/>
            <a:ext cx="190758" cy="18921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3"/>
              <a:buFont typeface="Arial"/>
              <a:buNone/>
            </a:pPr>
            <a:fld id="{00000000-1234-1234-1234-123412341234}" type="slidenum">
              <a:rPr lang="en-US" sz="56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Photo-2015-03-12-085801 - D2015_0302_D1.jpg" id="128" name="Google Shape;1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015" y="0"/>
            <a:ext cx="9152005" cy="4239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-9015" y="254609"/>
            <a:ext cx="9152005" cy="4491596"/>
          </a:xfrm>
          <a:prstGeom prst="rect">
            <a:avLst/>
          </a:prstGeom>
          <a:gradFill>
            <a:gsLst>
              <a:gs pos="0">
                <a:srgbClr val="FFFFFF"/>
              </a:gs>
              <a:gs pos="19000">
                <a:srgbClr val="FFFFFF"/>
              </a:gs>
              <a:gs pos="51682">
                <a:srgbClr val="F5F6F7">
                  <a:alpha val="49019"/>
                </a:srgbClr>
              </a:gs>
              <a:gs pos="100000">
                <a:srgbClr val="EBEDEE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Inter"/>
              <a:buNone/>
            </a:pPr>
            <a:r>
              <a:t/>
            </a:r>
            <a:endParaRPr b="0" i="1" sz="1800" u="none" cap="none" strike="noStrike">
              <a:solidFill>
                <a:srgbClr val="D5D5D5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30" name="Google Shape;130;p18"/>
          <p:cNvSpPr/>
          <p:nvPr/>
        </p:nvSpPr>
        <p:spPr>
          <a:xfrm rot="10800000">
            <a:off x="-9015" y="5054765"/>
            <a:ext cx="9150995" cy="91223"/>
          </a:xfrm>
          <a:prstGeom prst="rect">
            <a:avLst/>
          </a:prstGeom>
          <a:gradFill>
            <a:gsLst>
              <a:gs pos="0">
                <a:srgbClr val="BA0C2F"/>
              </a:gs>
              <a:gs pos="100000">
                <a:srgbClr val="410706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38"/>
              <a:buFont typeface="Inter"/>
              <a:buNone/>
            </a:pPr>
            <a:r>
              <a:t/>
            </a:r>
            <a:endParaRPr b="0" i="1" sz="1837" u="none" cap="none" strike="noStrike">
              <a:solidFill>
                <a:srgbClr val="D5D5D5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72575" y="3350000"/>
            <a:ext cx="8722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F4350"/>
                </a:solidFill>
                <a:latin typeface="Open Sans"/>
                <a:ea typeface="Open Sans"/>
                <a:cs typeface="Open Sans"/>
                <a:sym typeface="Open Sans"/>
              </a:rPr>
              <a:t>A Unified and Interactive Framework for Earth Science Intelligence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410472" y="4370424"/>
            <a:ext cx="6503856" cy="2065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5D5D5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410476" y="4312412"/>
            <a:ext cx="847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/>
              <a:t>Aashish Panta</a:t>
            </a:r>
            <a:r>
              <a:rPr lang="en-US"/>
              <a:t>, Edwin Goh, Kyo Lee, Valerio Pascucci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en-US" sz="1000"/>
              <a:t>NASA JPL and University of Utah</a:t>
            </a:r>
            <a:endParaRPr b="0" i="1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a red swoosh and white text&#10;&#10;Description automatically generated"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9785" y="4458270"/>
            <a:ext cx="451161" cy="37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 title="nsdf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75" y="4492799"/>
            <a:ext cx="589905" cy="3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title="wire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7713" y="4824664"/>
            <a:ext cx="754212" cy="2065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855730c28_2_12"/>
          <p:cNvSpPr txBox="1"/>
          <p:nvPr>
            <p:ph idx="1" type="body"/>
          </p:nvPr>
        </p:nvSpPr>
        <p:spPr>
          <a:xfrm>
            <a:off x="411250" y="620791"/>
            <a:ext cx="81981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Acknowledgements</a:t>
            </a:r>
            <a:endParaRPr sz="3400"/>
          </a:p>
        </p:txBody>
      </p:sp>
      <p:sp>
        <p:nvSpPr>
          <p:cNvPr id="207" name="Google Shape;207;g37855730c28_2_12"/>
          <p:cNvSpPr txBox="1"/>
          <p:nvPr/>
        </p:nvSpPr>
        <p:spPr>
          <a:xfrm>
            <a:off x="646825" y="1656200"/>
            <a:ext cx="4086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Kyo Lee (JPL)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Edwin Goh (JPL)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Valerio Pascucci (U. of Utah)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Juan Carlos Lopez (Microsoft)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Colin Raymond (UCLA)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more…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855730c28_2_16"/>
          <p:cNvSpPr txBox="1"/>
          <p:nvPr>
            <p:ph idx="1" type="body"/>
          </p:nvPr>
        </p:nvSpPr>
        <p:spPr>
          <a:xfrm>
            <a:off x="2794625" y="2202850"/>
            <a:ext cx="36966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Thank you!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855730c28_2_0"/>
          <p:cNvSpPr txBox="1"/>
          <p:nvPr>
            <p:ph idx="1" type="body"/>
          </p:nvPr>
        </p:nvSpPr>
        <p:spPr>
          <a:xfrm>
            <a:off x="411250" y="620791"/>
            <a:ext cx="81981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The Era of Large-scale Climate Data</a:t>
            </a:r>
            <a:endParaRPr sz="3400"/>
          </a:p>
        </p:txBody>
      </p:sp>
      <p:sp>
        <p:nvSpPr>
          <p:cNvPr id="142" name="Google Shape;142;g37855730c28_2_0"/>
          <p:cNvSpPr txBox="1"/>
          <p:nvPr/>
        </p:nvSpPr>
        <p:spPr>
          <a:xfrm>
            <a:off x="316725" y="1412825"/>
            <a:ext cx="5306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volume of data being generated everyday,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especially in climate science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7855730c28_2_0"/>
          <p:cNvSpPr txBox="1"/>
          <p:nvPr/>
        </p:nvSpPr>
        <p:spPr>
          <a:xfrm>
            <a:off x="1040375" y="2114825"/>
            <a:ext cx="40863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Numerical models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Satellites and airborne observations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Ground-based stations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7855730c28_2_0"/>
          <p:cNvSpPr txBox="1"/>
          <p:nvPr/>
        </p:nvSpPr>
        <p:spPr>
          <a:xfrm>
            <a:off x="6597850" y="4674875"/>
            <a:ext cx="221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*CCL License images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g37855730c28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5268" y="1284100"/>
            <a:ext cx="1708976" cy="9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7855730c28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5276" y="2351700"/>
            <a:ext cx="1708975" cy="10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7855730c28_2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5275" y="3487949"/>
            <a:ext cx="1708975" cy="113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7855730c28_2_0"/>
          <p:cNvSpPr txBox="1"/>
          <p:nvPr/>
        </p:nvSpPr>
        <p:spPr>
          <a:xfrm>
            <a:off x="316725" y="3055000"/>
            <a:ext cx="6334200" cy="16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is it important?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Long-Term Environmental Trends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Analyses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Decision-making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7858da15a0_0_47"/>
          <p:cNvSpPr txBox="1"/>
          <p:nvPr>
            <p:ph idx="1" type="body"/>
          </p:nvPr>
        </p:nvSpPr>
        <p:spPr>
          <a:xfrm>
            <a:off x="411250" y="620791"/>
            <a:ext cx="81981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But these data come with their own challenges</a:t>
            </a:r>
            <a:endParaRPr sz="3400"/>
          </a:p>
        </p:txBody>
      </p:sp>
      <p:sp>
        <p:nvSpPr>
          <p:cNvPr id="154" name="Google Shape;154;g37858da15a0_0_47"/>
          <p:cNvSpPr txBox="1"/>
          <p:nvPr/>
        </p:nvSpPr>
        <p:spPr>
          <a:xfrm>
            <a:off x="482425" y="1716850"/>
            <a:ext cx="5604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Terascale Data Complexity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Terabytes of climate data such as t</a:t>
            </a:r>
            <a:r>
              <a:rPr b="0" i="0" lang="en-US" sz="135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he NASA Earth Exchange Global Daily Downscaled Projections (NEX-GDDP-CMIP6; ~ 30 TB)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poses challenges to analyze and visualize the data in real time.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Static Interfaces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Traditional dashboards require expert knowledge of UI controls and query languages, slowing down exploratory analysis.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large language models (LLMs)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 LLMs do not always address scientific queries, and often tend to hallucinate.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37858da15a0_0_47" title="ChatGPT Image Aug 13, 2025, 09_26_34 PM.png"/>
          <p:cNvPicPr preferRelativeResize="0"/>
          <p:nvPr/>
        </p:nvPicPr>
        <p:blipFill rotWithShape="1">
          <a:blip r:embed="rId3">
            <a:alphaModFix/>
          </a:blip>
          <a:srcRect b="22845" l="0" r="66868" t="0"/>
          <a:stretch/>
        </p:blipFill>
        <p:spPr>
          <a:xfrm>
            <a:off x="6648461" y="1322076"/>
            <a:ext cx="803412" cy="12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7858da15a0_0_47" title="ChatGPT Image Aug 13, 2025, 09_26_34 PM.png"/>
          <p:cNvPicPr preferRelativeResize="0"/>
          <p:nvPr/>
        </p:nvPicPr>
        <p:blipFill rotWithShape="1">
          <a:blip r:embed="rId3">
            <a:alphaModFix/>
          </a:blip>
          <a:srcRect b="28581" l="31565" r="31469" t="0"/>
          <a:stretch/>
        </p:blipFill>
        <p:spPr>
          <a:xfrm>
            <a:off x="6565979" y="2505588"/>
            <a:ext cx="968375" cy="12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7858da15a0_0_47" title="ChatGPT Image Aug 13, 2025, 09_26_34 PM.png"/>
          <p:cNvPicPr preferRelativeResize="0"/>
          <p:nvPr/>
        </p:nvPicPr>
        <p:blipFill rotWithShape="1">
          <a:blip r:embed="rId3">
            <a:alphaModFix/>
          </a:blip>
          <a:srcRect b="28575" l="66868" r="-4530" t="-3030"/>
          <a:stretch/>
        </p:blipFill>
        <p:spPr>
          <a:xfrm>
            <a:off x="6576926" y="3674776"/>
            <a:ext cx="946464" cy="12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858da15a0_0_9"/>
          <p:cNvSpPr txBox="1"/>
          <p:nvPr>
            <p:ph idx="1" type="body"/>
          </p:nvPr>
        </p:nvSpPr>
        <p:spPr>
          <a:xfrm>
            <a:off x="411250" y="620791"/>
            <a:ext cx="81981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Our Approach</a:t>
            </a:r>
            <a:endParaRPr sz="3400"/>
          </a:p>
        </p:txBody>
      </p:sp>
      <p:sp>
        <p:nvSpPr>
          <p:cNvPr id="163" name="Google Shape;163;g37858da15a0_0_9"/>
          <p:cNvSpPr txBox="1"/>
          <p:nvPr/>
        </p:nvSpPr>
        <p:spPr>
          <a:xfrm>
            <a:off x="452075" y="1236059"/>
            <a:ext cx="41043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unified and interactive interface providing: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Classic Climate Assistant: </a:t>
            </a:r>
            <a:b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Chat with a grounded-LLM, generate code 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run analyses code directly from the UI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Multi-modal Assistant:</a:t>
            </a:r>
            <a:b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answers from multiple deployed models,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the answer that suits your need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Dashboard Agent: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Explore and interact with terabytes of NEX-GDDP-CMIP6 datasets, directly from the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browser, with AI chat functionality.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 vs AI Arena:</a:t>
            </a:r>
            <a:b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a prompt to the LLM and let them debate; opens up multiple angles for discussions.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37858da15a0_0_9" title="Screenshot 2025-08-13 at 3.41.21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4375" y="1389000"/>
            <a:ext cx="4688374" cy="2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858da15a0_0_79"/>
          <p:cNvSpPr txBox="1"/>
          <p:nvPr>
            <p:ph idx="1" type="body"/>
          </p:nvPr>
        </p:nvSpPr>
        <p:spPr>
          <a:xfrm>
            <a:off x="411250" y="620791"/>
            <a:ext cx="81981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Our Workflow</a:t>
            </a:r>
            <a:endParaRPr sz="3400"/>
          </a:p>
        </p:txBody>
      </p:sp>
      <p:sp>
        <p:nvSpPr>
          <p:cNvPr id="170" name="Google Shape;170;g37858da15a0_0_79"/>
          <p:cNvSpPr txBox="1"/>
          <p:nvPr/>
        </p:nvSpPr>
        <p:spPr>
          <a:xfrm>
            <a:off x="452075" y="1250275"/>
            <a:ext cx="4104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leverage: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RAG-powered LLMs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Leverage Azure services like Azure Blob Storage, Azure AI Search Service and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Azure Foundry Portal.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Voice-Enabled Agent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 Whisper by OpenAI on the client-side for speech-to-text and an LLM backend for intent parsing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Visualization Dashboards with</a:t>
            </a:r>
            <a:b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NSDF 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Real-time viewport pans, model swapping, and temporal navigation; all driven by natural-language commands.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37858da15a0_0_79" title="kg-kdd-workflow (1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8477" y="1344400"/>
            <a:ext cx="4620600" cy="245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7858da15a0_0_79"/>
          <p:cNvSpPr txBox="1"/>
          <p:nvPr/>
        </p:nvSpPr>
        <p:spPr>
          <a:xfrm>
            <a:off x="5828350" y="3692675"/>
            <a:ext cx="278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Fig: Simplified workflow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858da15a0_0_14"/>
          <p:cNvSpPr txBox="1"/>
          <p:nvPr>
            <p:ph idx="1" type="body"/>
          </p:nvPr>
        </p:nvSpPr>
        <p:spPr>
          <a:xfrm>
            <a:off x="411250" y="620791"/>
            <a:ext cx="81981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Infrastructure and Resources</a:t>
            </a:r>
            <a:endParaRPr sz="3400"/>
          </a:p>
        </p:txBody>
      </p:sp>
      <p:pic>
        <p:nvPicPr>
          <p:cNvPr id="178" name="Google Shape;178;g37858da15a0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675" y="2953800"/>
            <a:ext cx="2958326" cy="190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7858da15a0_0_14" title="Screenshot 2025-07-19 at 3.06.11 P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050" y="1148400"/>
            <a:ext cx="2849575" cy="17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7858da15a0_0_14"/>
          <p:cNvSpPr txBox="1"/>
          <p:nvPr/>
        </p:nvSpPr>
        <p:spPr>
          <a:xfrm>
            <a:off x="411250" y="1570925"/>
            <a:ext cx="4372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Azure Services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Azure Blob Storage for data storage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Azure AI Search Service for data indexing/vectorizing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Azure Foundry Portal to deploy multiple LLM models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 stacks: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	Python packages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	JS/HTML/CSS + Open WebUI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	SQLite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37858da15a0_0_19" title="Climate-Intelligence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37149" y="1382076"/>
            <a:ext cx="6069702" cy="348605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7858da15a0_0_19"/>
          <p:cNvSpPr txBox="1"/>
          <p:nvPr>
            <p:ph idx="1" type="body"/>
          </p:nvPr>
        </p:nvSpPr>
        <p:spPr>
          <a:xfrm>
            <a:off x="411250" y="620791"/>
            <a:ext cx="81981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Interface Demo (LIVE) </a:t>
            </a:r>
            <a:endParaRPr sz="3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4e5932339_0_23"/>
          <p:cNvSpPr txBox="1"/>
          <p:nvPr>
            <p:ph idx="1" type="body"/>
          </p:nvPr>
        </p:nvSpPr>
        <p:spPr>
          <a:xfrm>
            <a:off x="411250" y="620791"/>
            <a:ext cx="81981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https://kg-kdd-bot.onrender.com/</a:t>
            </a:r>
            <a:endParaRPr/>
          </a:p>
        </p:txBody>
      </p:sp>
      <p:pic>
        <p:nvPicPr>
          <p:cNvPr id="192" name="Google Shape;192;g374e5932339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4575" y="133927"/>
            <a:ext cx="3420176" cy="46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74e5932339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3825" y="1197691"/>
            <a:ext cx="4007729" cy="364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74e5932339_0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6413" y="2776150"/>
            <a:ext cx="2062550" cy="20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858da15a0_0_69"/>
          <p:cNvSpPr txBox="1"/>
          <p:nvPr>
            <p:ph idx="1" type="body"/>
          </p:nvPr>
        </p:nvSpPr>
        <p:spPr>
          <a:xfrm>
            <a:off x="411250" y="620791"/>
            <a:ext cx="81981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8850" lIns="0" spcFirstLastPara="1" rIns="0" wrap="square" tIns="7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400"/>
              <a:t>Future Work</a:t>
            </a:r>
            <a:endParaRPr sz="3400"/>
          </a:p>
        </p:txBody>
      </p:sp>
      <p:sp>
        <p:nvSpPr>
          <p:cNvPr id="200" name="Google Shape;200;g37858da15a0_0_69"/>
          <p:cNvSpPr txBox="1"/>
          <p:nvPr/>
        </p:nvSpPr>
        <p:spPr>
          <a:xfrm>
            <a:off x="411250" y="1542500"/>
            <a:ext cx="5720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 Model Context Protocol (MCP) for better results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Expand access to more NASA datasets (e.g., NEX-DCP30) and NASA’s Foundation Model for Earth (Prithvi)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 security layer to limit token usage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37858da15a0_0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1625" y="810800"/>
            <a:ext cx="2808500" cy="365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PL-Theme-16x9-2021-v1.">
  <a:themeElements>
    <a:clrScheme name="JPL Theme Color">
      <a:dk1>
        <a:srgbClr val="29292A"/>
      </a:dk1>
      <a:lt1>
        <a:srgbClr val="FFFFFF"/>
      </a:lt1>
      <a:dk2>
        <a:srgbClr val="004461"/>
      </a:dk2>
      <a:lt2>
        <a:srgbClr val="E7E6E6"/>
      </a:lt2>
      <a:accent1>
        <a:srgbClr val="C1152C"/>
      </a:accent1>
      <a:accent2>
        <a:srgbClr val="400706"/>
      </a:accent2>
      <a:accent3>
        <a:srgbClr val="94A9C2"/>
      </a:accent3>
      <a:accent4>
        <a:srgbClr val="E73A53"/>
      </a:accent4>
      <a:accent5>
        <a:srgbClr val="0B3C90"/>
      </a:accent5>
      <a:accent6>
        <a:srgbClr val="489FDE"/>
      </a:accent6>
      <a:hlink>
        <a:srgbClr val="0563C1"/>
      </a:hlink>
      <a:folHlink>
        <a:srgbClr val="5F34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2021-08-17T09:18:50Z</dcterms:created>
  <dc:creator>geibet@yahoo.com</dc:creator>
</cp:coreProperties>
</file>